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5"/>
  </p:notesMasterIdLst>
  <p:sldIdLst>
    <p:sldId id="859" r:id="rId2"/>
    <p:sldId id="1238" r:id="rId3"/>
    <p:sldId id="1243" r:id="rId4"/>
    <p:sldId id="1239" r:id="rId5"/>
    <p:sldId id="1246" r:id="rId6"/>
    <p:sldId id="1240" r:id="rId7"/>
    <p:sldId id="1260" r:id="rId8"/>
    <p:sldId id="1247" r:id="rId9"/>
    <p:sldId id="1249" r:id="rId10"/>
    <p:sldId id="1254" r:id="rId11"/>
    <p:sldId id="1255" r:id="rId12"/>
    <p:sldId id="1256" r:id="rId13"/>
    <p:sldId id="1259" r:id="rId14"/>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00AEEF"/>
    <a:srgbClr val="F38928"/>
    <a:srgbClr val="FBC9BC"/>
    <a:srgbClr val="FEE2D1"/>
    <a:srgbClr val="F36821"/>
    <a:srgbClr val="D3ECE9"/>
    <a:srgbClr val="E6E1EF"/>
    <a:srgbClr val="FF0000"/>
    <a:srgbClr val="8DC3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860" autoAdjust="0"/>
    <p:restoredTop sz="94606" autoAdjust="0"/>
  </p:normalViewPr>
  <p:slideViewPr>
    <p:cSldViewPr>
      <p:cViewPr varScale="1">
        <p:scale>
          <a:sx n="106" d="100"/>
          <a:sy n="106" d="100"/>
        </p:scale>
        <p:origin x="89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2025/11/2</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实验班全程提优训练</a:t>
            </a:r>
            <a:r>
              <a:rPr lang="zh-CN" altLang="en-US" sz="2000" baseline="0" smtClean="0">
                <a:solidFill>
                  <a:prstClr val="black"/>
                </a:solidFill>
                <a:latin typeface="楷体" panose="02010609060101010101" pitchFamily="49" charset="-122"/>
                <a:ea typeface="楷体" panose="02010609060101010101" pitchFamily="49" charset="-122"/>
              </a:rPr>
              <a:t> 高中物理 必修 第二册 </a:t>
            </a:r>
            <a:r>
              <a:rPr lang="en-US" altLang="zh-CN" sz="2000" baseline="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2025/11/2</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6.png"/><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258532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第七</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万有引力</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与</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宇宙</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航行</a:t>
            </a:r>
            <a:endPar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1</a:t>
            </a:r>
            <a:r>
              <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行星</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的运动</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开</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普勒第三定律的应用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适用范围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开普勒第三定律既适用于运动轨道为椭圆的天体，也适用于运动轨道为圆的天体</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应用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）知道了行星到太阳的距离，就可以由开普勒第三定律计算或比较行星绕太阳运</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行的周期</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反之，知道了行星绕太阳运行的周期，也可以计算或比较行星到太阳的距离</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）知道了彗星的周期，就可以由开普勒第三定律计算出彗星轨道的半长轴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反之，知道了彗星轨道的半长轴也可以求出彗星的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周期</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2.eps" descr="id:2147489474;FounderCES"/>
          <p:cNvPicPr/>
          <p:nvPr/>
        </p:nvPicPr>
        <p:blipFill>
          <a:blip r:embed="rId2"/>
          <a:stretch>
            <a:fillRect/>
          </a:stretch>
        </p:blipFill>
        <p:spPr>
          <a:xfrm>
            <a:off x="478582" y="925268"/>
            <a:ext cx="978777" cy="343491"/>
          </a:xfrm>
          <a:prstGeom prst="rect">
            <a:avLst/>
          </a:prstGeom>
        </p:spPr>
      </p:pic>
    </p:spTree>
    <p:extLst>
      <p:ext uri="{BB962C8B-B14F-4D97-AF65-F5344CB8AC3E}">
        <p14:creationId xmlns:p14="http://schemas.microsoft.com/office/powerpoint/2010/main" val="10419447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628800"/>
                <a:ext cx="11485848" cy="2010679"/>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表达式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只与中心天体的质量有关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如研究行星绕太阳的运动时，常量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只与太阳的质量有关；研究卫星绕地球的运动时，常量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只与地球的质量有关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628800"/>
                <a:ext cx="11485848" cy="2010679"/>
              </a:xfrm>
              <a:blipFill>
                <a:blip r:embed="rId2"/>
                <a:stretch>
                  <a:fillRect l="-796" r="-849" b="-6364"/>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8580465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882180"/>
                <a:ext cx="11485848" cy="4563044"/>
              </a:xfrm>
            </p:spPr>
            <p:txBody>
              <a:bodyPr/>
              <a:lstStyle/>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图所示，卫星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绕地球做匀速圆周运动，轨道半径为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卫星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的轨道为椭圆，其远地点在卫星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的轨道上，近地点距地面的高度与地球半径相比，可忽略不计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已知地球半径为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，不考虑其他天体对卫星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的影响，则卫星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的周期之比约为（</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den>
                        </m:f>
                      </m:e>
                    </m:rad>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den>
                        </m:f>
                      </m:e>
                    </m:rad>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den>
                        </m:f>
                      </m:e>
                    </m:rad>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882180"/>
                <a:ext cx="11485848" cy="4563044"/>
              </a:xfrm>
              <a:blipFill>
                <a:blip r:embed="rId2"/>
                <a:stretch>
                  <a:fillRect l="-796" r="-849"/>
                </a:stretch>
              </a:blipFill>
            </p:spPr>
            <p:txBody>
              <a:bodyPr/>
              <a:lstStyle/>
              <a:p>
                <a:r>
                  <a:rPr lang="zh-CN" altLang="en-US">
                    <a:noFill/>
                  </a:rPr>
                  <a:t> </a:t>
                </a:r>
              </a:p>
            </p:txBody>
          </p:sp>
        </mc:Fallback>
      </mc:AlternateContent>
      <p:pic>
        <p:nvPicPr>
          <p:cNvPr id="3" name="24典例2.eps" descr="id:2147489495;FounderCES"/>
          <p:cNvPicPr/>
          <p:nvPr/>
        </p:nvPicPr>
        <p:blipFill>
          <a:blip r:embed="rId3"/>
          <a:stretch>
            <a:fillRect/>
          </a:stretch>
        </p:blipFill>
        <p:spPr>
          <a:xfrm>
            <a:off x="396773" y="980728"/>
            <a:ext cx="995045" cy="320040"/>
          </a:xfrm>
          <a:prstGeom prst="rect">
            <a:avLst/>
          </a:prstGeom>
        </p:spPr>
      </p:pic>
      <p:pic>
        <p:nvPicPr>
          <p:cNvPr id="4" name="fw458.jpg" descr="id:2147491195;FounderCES"/>
          <p:cNvPicPr/>
          <p:nvPr/>
        </p:nvPicPr>
        <p:blipFill>
          <a:blip r:embed="rId4"/>
          <a:stretch>
            <a:fillRect/>
          </a:stretch>
        </p:blipFill>
        <p:spPr>
          <a:xfrm>
            <a:off x="9551590" y="2996952"/>
            <a:ext cx="2105855" cy="1872208"/>
          </a:xfrm>
          <a:prstGeom prst="rect">
            <a:avLst/>
          </a:prstGeom>
        </p:spPr>
      </p:pic>
      <p:sp>
        <p:nvSpPr>
          <p:cNvPr id="6" name="矩形 5"/>
          <p:cNvSpPr/>
          <p:nvPr/>
        </p:nvSpPr>
        <p:spPr>
          <a:xfrm>
            <a:off x="1486694" y="2609753"/>
            <a:ext cx="407484" cy="461665"/>
          </a:xfrm>
          <a:prstGeom prst="rect">
            <a:avLst/>
          </a:prstGeom>
        </p:spPr>
        <p:txBody>
          <a:bodyPr wrap="none">
            <a:spAutoFit/>
          </a:bodyPr>
          <a:lstStyle/>
          <a:p>
            <a:r>
              <a:rPr lang="en-US" altLang="zh-CN" sz="2400"/>
              <a:t>D</a:t>
            </a:r>
            <a:endParaRPr lang="zh-CN" altLang="en-US"/>
          </a:p>
        </p:txBody>
      </p:sp>
    </p:spTree>
    <p:extLst>
      <p:ext uri="{BB962C8B-B14F-4D97-AF65-F5344CB8AC3E}">
        <p14:creationId xmlns:p14="http://schemas.microsoft.com/office/powerpoint/2010/main" val="1282429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268760"/>
                <a:ext cx="11485848" cy="1487523"/>
              </a:xfrm>
            </p:spPr>
            <p:txBody>
              <a:bodyPr/>
              <a:lstStyle/>
              <a:p>
                <a:pPr hangingPunct="0">
                  <a:spcAft>
                    <a:spcPts val="0"/>
                  </a:spcAft>
                  <a:tabLst>
                    <a:tab pos="5671185" algn="l"/>
                  </a:tabLs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开普勒第三定律可得</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𝑨</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bSup>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𝑹</m:t>
                                    </m:r>
                                    <m: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𝒓</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e>
                            </m:d>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𝑩</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bSup>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解得</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𝑨</m:t>
                            </m:r>
                          </m:sub>
                        </m:sSub>
                      </m:num>
                      <m:den>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𝑩</m:t>
                            </m:r>
                          </m:sub>
                        </m:sSub>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𝟖</m:t>
                            </m:r>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r>
                              <m:rPr>
                                <m:nor/>
                              </m:rP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𝑹</m:t>
                            </m:r>
                            <m: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𝒓</m:t>
                            </m:r>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sup>
                            </m:sSup>
                          </m:den>
                        </m:f>
                      </m:e>
                    </m:rad>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268760"/>
                <a:ext cx="11485848" cy="1487523"/>
              </a:xfrm>
              <a:blipFill>
                <a:blip r:embed="rId2"/>
                <a:stretch>
                  <a:fillRect/>
                </a:stretch>
              </a:blipFill>
            </p:spPr>
            <p:txBody>
              <a:bodyPr/>
              <a:lstStyle/>
              <a:p>
                <a:r>
                  <a:rPr lang="zh-CN" altLang="en-US">
                    <a:noFill/>
                  </a:rPr>
                  <a:t> </a:t>
                </a:r>
              </a:p>
            </p:txBody>
          </p:sp>
        </mc:Fallback>
      </mc:AlternateContent>
      <p:pic>
        <p:nvPicPr>
          <p:cNvPr id="3" name="24解析.eps" descr="id:2147489445;FounderCES"/>
          <p:cNvPicPr/>
          <p:nvPr/>
        </p:nvPicPr>
        <p:blipFill>
          <a:blip r:embed="rId3"/>
          <a:stretch>
            <a:fillRect/>
          </a:stretch>
        </p:blipFill>
        <p:spPr>
          <a:xfrm>
            <a:off x="478583" y="2085208"/>
            <a:ext cx="792088" cy="282256"/>
          </a:xfrm>
          <a:prstGeom prst="rect">
            <a:avLst/>
          </a:prstGeom>
        </p:spPr>
      </p:pic>
      <p:pic>
        <p:nvPicPr>
          <p:cNvPr id="4" name="fw458.jpg" descr="id:2147491195;FounderCES"/>
          <p:cNvPicPr/>
          <p:nvPr/>
        </p:nvPicPr>
        <p:blipFill>
          <a:blip r:embed="rId4"/>
          <a:stretch>
            <a:fillRect/>
          </a:stretch>
        </p:blipFill>
        <p:spPr>
          <a:xfrm>
            <a:off x="5231110" y="2943528"/>
            <a:ext cx="2105855" cy="1872208"/>
          </a:xfrm>
          <a:prstGeom prst="rect">
            <a:avLst/>
          </a:prstGeom>
        </p:spPr>
      </p:pic>
    </p:spTree>
    <p:extLst>
      <p:ext uri="{BB962C8B-B14F-4D97-AF65-F5344CB8AC3E}">
        <p14:creationId xmlns:p14="http://schemas.microsoft.com/office/powerpoint/2010/main" val="25202234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4524315"/>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地心说</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与日心说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地心说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地球是宇宙的中心，是静止不动的，太阳、月球以及其他星体都绕地球运动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日心说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太阳是静止不动的，地球和其他行星都绕太阳运动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局限性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古人都把天体的运动看得很神圣，认为天体的运动必然是最完美、最和谐的匀速圆周运动，而这与丹麦天文学家第谷的观测数据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不符</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知识过.eps" descr="id:2147489388;FounderCES"/>
          <p:cNvPicPr/>
          <p:nvPr/>
        </p:nvPicPr>
        <p:blipFill>
          <a:blip r:embed="rId2"/>
          <a:stretch>
            <a:fillRect/>
          </a:stretch>
        </p:blipFill>
        <p:spPr>
          <a:xfrm>
            <a:off x="2494806" y="801833"/>
            <a:ext cx="6834483" cy="590618"/>
          </a:xfrm>
          <a:prstGeom prst="rect">
            <a:avLst/>
          </a:prstGeom>
        </p:spPr>
      </p:pic>
      <p:pic>
        <p:nvPicPr>
          <p:cNvPr id="4" name="知识点1.eps" descr="id:2147489395;FounderCES"/>
          <p:cNvPicPr/>
          <p:nvPr/>
        </p:nvPicPr>
        <p:blipFill>
          <a:blip r:embed="rId3"/>
          <a:stretch>
            <a:fillRect/>
          </a:stretch>
        </p:blipFill>
        <p:spPr>
          <a:xfrm>
            <a:off x="360854" y="1628800"/>
            <a:ext cx="1309370" cy="361950"/>
          </a:xfrm>
          <a:prstGeom prst="rect">
            <a:avLst/>
          </a:prstGeom>
        </p:spPr>
      </p:pic>
    </p:spTree>
    <p:extLst>
      <p:ext uri="{BB962C8B-B14F-4D97-AF65-F5344CB8AC3E}">
        <p14:creationId xmlns:p14="http://schemas.microsoft.com/office/powerpoint/2010/main" val="23296758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262558" y="5373216"/>
            <a:ext cx="1008112" cy="648072"/>
          </a:xfrm>
          <a:prstGeom prst="rect">
            <a:avLst/>
          </a:prstGeom>
        </p:spPr>
      </p:pic>
      <p:pic>
        <p:nvPicPr>
          <p:cNvPr id="7" name="图片 6"/>
          <p:cNvPicPr>
            <a:picLocks noChangeAspect="1"/>
          </p:cNvPicPr>
          <p:nvPr/>
        </p:nvPicPr>
        <p:blipFill>
          <a:blip r:embed="rId2"/>
          <a:stretch>
            <a:fillRect/>
          </a:stretch>
        </p:blipFill>
        <p:spPr>
          <a:xfrm>
            <a:off x="6671270" y="3068960"/>
            <a:ext cx="4104456" cy="360040"/>
          </a:xfrm>
          <a:prstGeom prst="rect">
            <a:avLst/>
          </a:prstGeom>
        </p:spPr>
      </p:pic>
      <p:pic>
        <p:nvPicPr>
          <p:cNvPr id="6" name="图片 5"/>
          <p:cNvPicPr>
            <a:picLocks noChangeAspect="1"/>
          </p:cNvPicPr>
          <p:nvPr/>
        </p:nvPicPr>
        <p:blipFill>
          <a:blip r:embed="rId2"/>
          <a:stretch>
            <a:fillRect/>
          </a:stretch>
        </p:blipFill>
        <p:spPr>
          <a:xfrm>
            <a:off x="6239222" y="1988840"/>
            <a:ext cx="3960440" cy="360040"/>
          </a:xfrm>
          <a:prstGeom prst="rect">
            <a:avLst/>
          </a:prstGeom>
        </p:spPr>
      </p:pic>
      <p:pic>
        <p:nvPicPr>
          <p:cNvPr id="5" name="图片 4"/>
          <p:cNvPicPr>
            <a:picLocks noChangeAspect="1"/>
          </p:cNvPicPr>
          <p:nvPr/>
        </p:nvPicPr>
        <p:blipFill>
          <a:blip r:embed="rId2"/>
          <a:stretch>
            <a:fillRect/>
          </a:stretch>
        </p:blipFill>
        <p:spPr>
          <a:xfrm>
            <a:off x="4078982" y="1988840"/>
            <a:ext cx="2016224" cy="360040"/>
          </a:xfrm>
          <a:prstGeom prst="rect">
            <a:avLst/>
          </a:prstGeom>
        </p:spPr>
      </p:pic>
      <p:pic>
        <p:nvPicPr>
          <p:cNvPr id="4" name="图片 3"/>
          <p:cNvPicPr>
            <a:picLocks noChangeAspect="1"/>
          </p:cNvPicPr>
          <p:nvPr/>
        </p:nvPicPr>
        <p:blipFill>
          <a:blip r:embed="rId2"/>
          <a:stretch>
            <a:fillRect/>
          </a:stretch>
        </p:blipFill>
        <p:spPr>
          <a:xfrm>
            <a:off x="1702718" y="1988840"/>
            <a:ext cx="576064" cy="360040"/>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404749"/>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开普勒定律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开普勒第一定律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所有行星绕太阳运动的轨道都是椭圆，太阳处在椭圆的一个焦点上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开普勒第二定律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对任意一个行星来说，它与太阳的连线在相等的时间内扫过的面积相等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当行星离太阳较近的时候，运行的速度较大，而离太阳较远的时候速度较小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开普勒第三定律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algn="dist"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所有行星轨道的半长轴的三次方跟它的公转周期的二次方的比都相等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公式为</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比值</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是一个对所有行星都相同的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404749"/>
              </a:xfrm>
              <a:blipFill>
                <a:blip r:embed="rId3"/>
                <a:stretch>
                  <a:fillRect l="-796" r="-849"/>
                </a:stretch>
              </a:blipFill>
            </p:spPr>
            <p:txBody>
              <a:bodyPr/>
              <a:lstStyle/>
              <a:p>
                <a:r>
                  <a:rPr lang="zh-CN" altLang="en-US">
                    <a:noFill/>
                  </a:rPr>
                  <a:t> </a:t>
                </a:r>
              </a:p>
            </p:txBody>
          </p:sp>
        </mc:Fallback>
      </mc:AlternateContent>
      <p:pic>
        <p:nvPicPr>
          <p:cNvPr id="3" name="知识点2.eps" descr="id:2147489409;FounderCES"/>
          <p:cNvPicPr/>
          <p:nvPr/>
        </p:nvPicPr>
        <p:blipFill>
          <a:blip r:embed="rId4"/>
          <a:stretch>
            <a:fillRect/>
          </a:stretch>
        </p:blipFill>
        <p:spPr>
          <a:xfrm>
            <a:off x="360854" y="908720"/>
            <a:ext cx="1224136" cy="325532"/>
          </a:xfrm>
          <a:prstGeom prst="rect">
            <a:avLst/>
          </a:prstGeom>
        </p:spPr>
      </p:pic>
    </p:spTree>
    <p:extLst>
      <p:ext uri="{BB962C8B-B14F-4D97-AF65-F5344CB8AC3E}">
        <p14:creationId xmlns:p14="http://schemas.microsoft.com/office/powerpoint/2010/main" val="3997636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484784"/>
                <a:ext cx="11485848" cy="3188758"/>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行星</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运动的近似处理</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）行星绕太阳运动的轨道十分接近圆，太阳处在圆心位置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）对某一行星来说，它绕太阳做圆周运动的角速度（</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或线速度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）大小不变，即行星做匀速圆周运动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）所有行星轨道半径</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的三次方跟它的公转周期</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的二次方的比值都相等，即</a:t>
                </a:r>
                <a14:m>
                  <m:oMath xmlns:m="http://schemas.openxmlformats.org/officeDocument/2006/math">
                    <m:f>
                      <m:f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sSup>
                          <m:sSup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p>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484784"/>
                <a:ext cx="11485848" cy="3188758"/>
              </a:xfrm>
              <a:blipFill>
                <a:blip r:embed="rId2"/>
                <a:stretch>
                  <a:fillRect l="-796" r="-849"/>
                </a:stretch>
              </a:blipFill>
            </p:spPr>
            <p:txBody>
              <a:bodyPr/>
              <a:lstStyle/>
              <a:p>
                <a:r>
                  <a:rPr lang="zh-CN" altLang="en-US">
                    <a:noFill/>
                  </a:rPr>
                  <a:t> </a:t>
                </a:r>
              </a:p>
            </p:txBody>
          </p:sp>
        </mc:Fallback>
      </mc:AlternateContent>
      <p:pic>
        <p:nvPicPr>
          <p:cNvPr id="3" name="知识点3.eps" descr="id:2147491131;FounderCES"/>
          <p:cNvPicPr/>
          <p:nvPr/>
        </p:nvPicPr>
        <p:blipFill>
          <a:blip r:embed="rId3"/>
          <a:stretch>
            <a:fillRect/>
          </a:stretch>
        </p:blipFill>
        <p:spPr>
          <a:xfrm>
            <a:off x="406574" y="1647384"/>
            <a:ext cx="1071880" cy="284480"/>
          </a:xfrm>
          <a:prstGeom prst="rect">
            <a:avLst/>
          </a:prstGeom>
        </p:spPr>
      </p:pic>
    </p:spTree>
    <p:extLst>
      <p:ext uri="{BB962C8B-B14F-4D97-AF65-F5344CB8AC3E}">
        <p14:creationId xmlns:p14="http://schemas.microsoft.com/office/powerpoint/2010/main" val="13325902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30541"/>
            <a:ext cx="11485848" cy="646331"/>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开普勒定律</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理解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要点破.eps" descr="id:2147489416;FounderCES"/>
          <p:cNvPicPr/>
          <p:nvPr/>
        </p:nvPicPr>
        <p:blipFill>
          <a:blip r:embed="rId2"/>
          <a:stretch>
            <a:fillRect/>
          </a:stretch>
        </p:blipFill>
        <p:spPr>
          <a:xfrm>
            <a:off x="2782838" y="802012"/>
            <a:ext cx="6185631" cy="534546"/>
          </a:xfrm>
          <a:prstGeom prst="rect">
            <a:avLst/>
          </a:prstGeom>
        </p:spPr>
      </p:pic>
      <p:pic>
        <p:nvPicPr>
          <p:cNvPr id="4" name="要点1.eps" descr="id:2147489423;FounderCES"/>
          <p:cNvPicPr/>
          <p:nvPr/>
        </p:nvPicPr>
        <p:blipFill>
          <a:blip r:embed="rId3"/>
          <a:stretch>
            <a:fillRect/>
          </a:stretch>
        </p:blipFill>
        <p:spPr>
          <a:xfrm>
            <a:off x="406575" y="1770906"/>
            <a:ext cx="936104" cy="328761"/>
          </a:xfrm>
          <a:prstGeom prst="rect">
            <a:avLst/>
          </a:prstGeom>
        </p:spPr>
      </p:pic>
      <p:graphicFrame>
        <p:nvGraphicFramePr>
          <p:cNvPr id="6" name="表格 5"/>
          <p:cNvGraphicFramePr>
            <a:graphicFrameLocks noGrp="1"/>
          </p:cNvGraphicFramePr>
          <p:nvPr>
            <p:extLst>
              <p:ext uri="{D42A27DB-BD31-4B8C-83A1-F6EECF244321}">
                <p14:modId xmlns:p14="http://schemas.microsoft.com/office/powerpoint/2010/main" val="1620689943"/>
              </p:ext>
            </p:extLst>
          </p:nvPr>
        </p:nvGraphicFramePr>
        <p:xfrm>
          <a:off x="334567" y="2217261"/>
          <a:ext cx="11521280" cy="3503105"/>
        </p:xfrm>
        <a:graphic>
          <a:graphicData uri="http://schemas.openxmlformats.org/drawingml/2006/table">
            <a:tbl>
              <a:tblPr firstRow="1" firstCol="1" bandRow="1"/>
              <a:tblGrid>
                <a:gridCol w="2376263">
                  <a:extLst>
                    <a:ext uri="{9D8B030D-6E8A-4147-A177-3AD203B41FA5}">
                      <a16:colId xmlns:a16="http://schemas.microsoft.com/office/drawing/2014/main" val="3454417382"/>
                    </a:ext>
                  </a:extLst>
                </a:gridCol>
                <a:gridCol w="2592288">
                  <a:extLst>
                    <a:ext uri="{9D8B030D-6E8A-4147-A177-3AD203B41FA5}">
                      <a16:colId xmlns:a16="http://schemas.microsoft.com/office/drawing/2014/main" val="3931084339"/>
                    </a:ext>
                  </a:extLst>
                </a:gridCol>
                <a:gridCol w="6552729">
                  <a:extLst>
                    <a:ext uri="{9D8B030D-6E8A-4147-A177-3AD203B41FA5}">
                      <a16:colId xmlns:a16="http://schemas.microsoft.com/office/drawing/2014/main" val="2095674084"/>
                    </a:ext>
                  </a:extLst>
                </a:gridCol>
              </a:tblGrid>
              <a:tr h="0">
                <a:tc>
                  <a:txBody>
                    <a:bodyPr/>
                    <a:lstStyle/>
                    <a:p>
                      <a:pPr algn="just" hangingPunct="0">
                        <a:lnSpc>
                          <a:spcPct val="150000"/>
                        </a:lnSpc>
                        <a:spcAft>
                          <a:spcPts val="0"/>
                        </a:spcAft>
                        <a:tabLst>
                          <a:tab pos="567118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说明</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630767703"/>
                  </a:ext>
                </a:extLst>
              </a:tr>
              <a:tr h="0">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开普勒第一定律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轨道定律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0480" marR="304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endParaRPr lang="en-US" alt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endParaRPr lang="en-US" alt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endParaRPr lang="en-US" alt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endParaRPr lang="en-US" alt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不同行星绕太阳运动的椭圆轨道是不同的</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每一轨道上必有近日点和远日点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009138271"/>
                  </a:ext>
                </a:extLst>
              </a:tr>
            </a:tbl>
          </a:graphicData>
        </a:graphic>
      </p:graphicFrame>
      <p:pic>
        <p:nvPicPr>
          <p:cNvPr id="7" name="er313a.jpg"/>
          <p:cNvPicPr/>
          <p:nvPr/>
        </p:nvPicPr>
        <p:blipFill>
          <a:blip r:embed="rId4"/>
          <a:stretch>
            <a:fillRect/>
          </a:stretch>
        </p:blipFill>
        <p:spPr>
          <a:xfrm>
            <a:off x="2998862" y="3501008"/>
            <a:ext cx="2159000" cy="1151890"/>
          </a:xfrm>
          <a:prstGeom prst="rect">
            <a:avLst/>
          </a:prstGeom>
        </p:spPr>
      </p:pic>
    </p:spTree>
    <p:extLst>
      <p:ext uri="{BB962C8B-B14F-4D97-AF65-F5344CB8AC3E}">
        <p14:creationId xmlns:p14="http://schemas.microsoft.com/office/powerpoint/2010/main" val="2040553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4" name="表格 3"/>
              <p:cNvGraphicFramePr>
                <a:graphicFrameLocks noGrp="1"/>
              </p:cNvGraphicFramePr>
              <p:nvPr>
                <p:extLst>
                  <p:ext uri="{D42A27DB-BD31-4B8C-83A1-F6EECF244321}">
                    <p14:modId xmlns:p14="http://schemas.microsoft.com/office/powerpoint/2010/main" val="1685346262"/>
                  </p:ext>
                </p:extLst>
              </p:nvPr>
            </p:nvGraphicFramePr>
            <p:xfrm>
              <a:off x="334567" y="1268760"/>
              <a:ext cx="11521279" cy="4597430"/>
            </p:xfrm>
            <a:graphic>
              <a:graphicData uri="http://schemas.openxmlformats.org/drawingml/2006/table">
                <a:tbl>
                  <a:tblPr firstRow="1" firstCol="1" bandRow="1"/>
                  <a:tblGrid>
                    <a:gridCol w="2448271">
                      <a:extLst>
                        <a:ext uri="{9D8B030D-6E8A-4147-A177-3AD203B41FA5}">
                          <a16:colId xmlns:a16="http://schemas.microsoft.com/office/drawing/2014/main" val="1665635335"/>
                        </a:ext>
                      </a:extLst>
                    </a:gridCol>
                    <a:gridCol w="3024336">
                      <a:extLst>
                        <a:ext uri="{9D8B030D-6E8A-4147-A177-3AD203B41FA5}">
                          <a16:colId xmlns:a16="http://schemas.microsoft.com/office/drawing/2014/main" val="2482146120"/>
                        </a:ext>
                      </a:extLst>
                    </a:gridCol>
                    <a:gridCol w="6048672">
                      <a:extLst>
                        <a:ext uri="{9D8B030D-6E8A-4147-A177-3AD203B41FA5}">
                          <a16:colId xmlns:a16="http://schemas.microsoft.com/office/drawing/2014/main" val="3275099939"/>
                        </a:ext>
                      </a:extLst>
                    </a:gridCol>
                  </a:tblGrid>
                  <a:tr h="411451">
                    <a:tc>
                      <a:txBody>
                        <a:bodyPr/>
                        <a:lstStyle/>
                        <a:p>
                          <a:pPr algn="ctr" hangingPunct="0">
                            <a:lnSpc>
                              <a:spcPct val="150000"/>
                            </a:lnSpc>
                            <a:spcAft>
                              <a:spcPts val="0"/>
                            </a:spcAft>
                            <a:tabLst>
                              <a:tab pos="567118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说明</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33739139"/>
                      </a:ext>
                    </a:extLst>
                  </a:tr>
                  <a:tr h="2057256">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开普勒第二定律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面积定律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858" marR="2285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行星在近日点的速率大于在远日点的速率</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310958380"/>
                      </a:ext>
                    </a:extLst>
                  </a:tr>
                  <a:tr h="2057256">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开普勒第三定律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周期定律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858" marR="2285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𝐚</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p>
                                  </m:sSup>
                                </m:num>
                                <m:den>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𝐓</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比值</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是一个取决于中心天体的常量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592308619"/>
                      </a:ext>
                    </a:extLst>
                  </a:tr>
                </a:tbl>
              </a:graphicData>
            </a:graphic>
          </p:graphicFrame>
        </mc:Choice>
        <mc:Fallback>
          <p:graphicFrame>
            <p:nvGraphicFramePr>
              <p:cNvPr id="4" name="表格 3"/>
              <p:cNvGraphicFramePr>
                <a:graphicFrameLocks noGrp="1"/>
              </p:cNvGraphicFramePr>
              <p:nvPr>
                <p:extLst>
                  <p:ext uri="{D42A27DB-BD31-4B8C-83A1-F6EECF244321}">
                    <p14:modId xmlns:p14="http://schemas.microsoft.com/office/powerpoint/2010/main" val="1685346262"/>
                  </p:ext>
                </p:extLst>
              </p:nvPr>
            </p:nvGraphicFramePr>
            <p:xfrm>
              <a:off x="334567" y="1268760"/>
              <a:ext cx="11521279" cy="4597430"/>
            </p:xfrm>
            <a:graphic>
              <a:graphicData uri="http://schemas.openxmlformats.org/drawingml/2006/table">
                <a:tbl>
                  <a:tblPr firstRow="1" firstCol="1" bandRow="1"/>
                  <a:tblGrid>
                    <a:gridCol w="2448271">
                      <a:extLst>
                        <a:ext uri="{9D8B030D-6E8A-4147-A177-3AD203B41FA5}">
                          <a16:colId xmlns:a16="http://schemas.microsoft.com/office/drawing/2014/main" val="1665635335"/>
                        </a:ext>
                      </a:extLst>
                    </a:gridCol>
                    <a:gridCol w="3024336">
                      <a:extLst>
                        <a:ext uri="{9D8B030D-6E8A-4147-A177-3AD203B41FA5}">
                          <a16:colId xmlns:a16="http://schemas.microsoft.com/office/drawing/2014/main" val="2482146120"/>
                        </a:ext>
                      </a:extLst>
                    </a:gridCol>
                    <a:gridCol w="6048672">
                      <a:extLst>
                        <a:ext uri="{9D8B030D-6E8A-4147-A177-3AD203B41FA5}">
                          <a16:colId xmlns:a16="http://schemas.microsoft.com/office/drawing/2014/main" val="3275099939"/>
                        </a:ext>
                      </a:extLst>
                    </a:gridCol>
                  </a:tblGrid>
                  <a:tr h="482918">
                    <a:tc>
                      <a:txBody>
                        <a:bodyPr/>
                        <a:lstStyle/>
                        <a:p>
                          <a:pPr algn="ctr" hangingPunct="0">
                            <a:lnSpc>
                              <a:spcPct val="150000"/>
                            </a:lnSpc>
                            <a:spcAft>
                              <a:spcPts val="0"/>
                            </a:spcAft>
                            <a:tabLst>
                              <a:tab pos="567118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说明</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33739139"/>
                      </a:ext>
                    </a:extLst>
                  </a:tr>
                  <a:tr h="2057256">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开普勒第二定律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面积定律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858" marR="2285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行星在近日点的速率大于在远日点的速率</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310958380"/>
                      </a:ext>
                    </a:extLst>
                  </a:tr>
                  <a:tr h="2057256">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开普勒第三定律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周期定律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858" marR="2285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90534" t="-123669" r="-201" b="-592"/>
                          </a:stretch>
                        </a:blipFill>
                      </a:tcPr>
                    </a:tc>
                    <a:extLst>
                      <a:ext uri="{0D108BD9-81ED-4DB2-BD59-A6C34878D82A}">
                        <a16:rowId xmlns:a16="http://schemas.microsoft.com/office/drawing/2014/main" val="2592308619"/>
                      </a:ext>
                    </a:extLst>
                  </a:tr>
                </a:tbl>
              </a:graphicData>
            </a:graphic>
          </p:graphicFrame>
        </mc:Fallback>
      </mc:AlternateContent>
      <p:pic>
        <p:nvPicPr>
          <p:cNvPr id="5" name="er314.jpg"/>
          <p:cNvPicPr/>
          <p:nvPr/>
        </p:nvPicPr>
        <p:blipFill>
          <a:blip r:embed="rId3"/>
          <a:stretch>
            <a:fillRect/>
          </a:stretch>
        </p:blipFill>
        <p:spPr>
          <a:xfrm>
            <a:off x="3214886" y="2204864"/>
            <a:ext cx="2105660" cy="1080135"/>
          </a:xfrm>
          <a:prstGeom prst="rect">
            <a:avLst/>
          </a:prstGeom>
        </p:spPr>
      </p:pic>
      <p:pic>
        <p:nvPicPr>
          <p:cNvPr id="6" name="er315.jpg"/>
          <p:cNvPicPr/>
          <p:nvPr/>
        </p:nvPicPr>
        <p:blipFill>
          <a:blip r:embed="rId4"/>
          <a:stretch>
            <a:fillRect/>
          </a:stretch>
        </p:blipFill>
        <p:spPr>
          <a:xfrm>
            <a:off x="3214886" y="4221088"/>
            <a:ext cx="2164715" cy="1151890"/>
          </a:xfrm>
          <a:prstGeom prst="rect">
            <a:avLst/>
          </a:prstGeom>
        </p:spPr>
      </p:pic>
    </p:spTree>
    <p:extLst>
      <p:ext uri="{BB962C8B-B14F-4D97-AF65-F5344CB8AC3E}">
        <p14:creationId xmlns:p14="http://schemas.microsoft.com/office/powerpoint/2010/main" val="38116355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60854" y="2204864"/>
            <a:ext cx="11485848" cy="1855660"/>
          </a:xfrm>
          <a:prstGeom prst="rect">
            <a:avLst/>
          </a:prstGeom>
        </p:spPr>
      </p:pic>
      <p:sp>
        <p:nvSpPr>
          <p:cNvPr id="2" name="内容占位符 1"/>
          <p:cNvSpPr>
            <a:spLocks noGrp="1"/>
          </p:cNvSpPr>
          <p:nvPr>
            <p:ph idx="1"/>
          </p:nvPr>
        </p:nvSpPr>
        <p:spPr>
          <a:xfrm>
            <a:off x="360854" y="2260323"/>
            <a:ext cx="11485848" cy="1754326"/>
          </a:xfrm>
        </p:spPr>
        <p:txBody>
          <a:bodyPr/>
          <a:lstStyle/>
          <a:p>
            <a:pPr hangingPunct="0">
              <a:spcAft>
                <a:spcPts val="0"/>
              </a:spcAft>
              <a:tabLst>
                <a:tab pos="5671185" algn="l"/>
              </a:tabLs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开普勒三定律对环绕同一行星运动的卫星也是成立的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对沿圆形轨道运行的行星或卫星也是成立的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开普勒第二定律是对同一行星而言的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不同行星在相同时间内扫过的面积并不</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相等</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关键提醒.eps" descr="id:2147491160;FounderCES"/>
          <p:cNvPicPr/>
          <p:nvPr/>
        </p:nvPicPr>
        <p:blipFill>
          <a:blip r:embed="rId3"/>
          <a:stretch>
            <a:fillRect/>
          </a:stretch>
        </p:blipFill>
        <p:spPr>
          <a:xfrm>
            <a:off x="478582" y="2404339"/>
            <a:ext cx="1504315" cy="296545"/>
          </a:xfrm>
          <a:prstGeom prst="rect">
            <a:avLst/>
          </a:prstGeom>
        </p:spPr>
      </p:pic>
    </p:spTree>
    <p:extLst>
      <p:ext uri="{BB962C8B-B14F-4D97-AF65-F5344CB8AC3E}">
        <p14:creationId xmlns:p14="http://schemas.microsoft.com/office/powerpoint/2010/main" val="3903178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484784"/>
                <a:ext cx="11485848" cy="3515193"/>
              </a:xfrm>
            </p:spPr>
            <p:txBody>
              <a:bodyPr/>
              <a:lstStyle/>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下列关于开普勒定律的说法错误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所有行星绕太阳运动的轨道都是椭圆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太阳处在椭圆的一个焦点上</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相同时间内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火星与太阳连线扫过的面积等于木星与太阳连线扫过的面积</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表达式</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与中心天体有关</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表达式</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代表行星的</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公转</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周期</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484784"/>
                <a:ext cx="11485848" cy="3515193"/>
              </a:xfrm>
              <a:blipFill>
                <a:blip r:embed="rId2"/>
                <a:stretch>
                  <a:fillRect l="-796"/>
                </a:stretch>
              </a:blipFill>
            </p:spPr>
            <p:txBody>
              <a:bodyPr/>
              <a:lstStyle/>
              <a:p>
                <a:r>
                  <a:rPr lang="zh-CN" altLang="en-US">
                    <a:noFill/>
                  </a:rPr>
                  <a:t> </a:t>
                </a:r>
              </a:p>
            </p:txBody>
          </p:sp>
        </mc:Fallback>
      </mc:AlternateContent>
      <p:pic>
        <p:nvPicPr>
          <p:cNvPr id="3" name="24典例1.eps" descr="id:2147489438;FounderCES"/>
          <p:cNvPicPr/>
          <p:nvPr/>
        </p:nvPicPr>
        <p:blipFill>
          <a:blip r:embed="rId3"/>
          <a:stretch>
            <a:fillRect/>
          </a:stretch>
        </p:blipFill>
        <p:spPr>
          <a:xfrm>
            <a:off x="478582" y="1647384"/>
            <a:ext cx="1105535" cy="356235"/>
          </a:xfrm>
          <a:prstGeom prst="rect">
            <a:avLst/>
          </a:prstGeom>
        </p:spPr>
      </p:pic>
      <p:sp>
        <p:nvSpPr>
          <p:cNvPr id="5" name="矩形 4"/>
          <p:cNvSpPr/>
          <p:nvPr/>
        </p:nvSpPr>
        <p:spPr>
          <a:xfrm>
            <a:off x="7013204" y="1583951"/>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658041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340768"/>
                <a:ext cx="11485848" cy="3188758"/>
              </a:xfrm>
            </p:spPr>
            <p:txBody>
              <a:bodyPr/>
              <a:lstStyle/>
              <a:p>
                <a:pPr hangingPunct="0">
                  <a:spcAft>
                    <a:spcPts val="0"/>
                  </a:spcAft>
                  <a:tabLst>
                    <a:tab pos="5671185" algn="l"/>
                  </a:tabLs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开普勒第一定律可知</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所有行星绕太阳运动的轨道都是椭圆</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太阳处在椭圆的一个焦点上</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不符合题意</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根据开普勒第二定律可知</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相同时间内</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同一行星与太阳连线扫过的面积相等</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符合题意</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根据开普勒第三定律可知</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表达式</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𝑻</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与中心天体有关</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代表行星的公转周期</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不符合题意</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340768"/>
                <a:ext cx="11485848" cy="3188758"/>
              </a:xfrm>
              <a:blipFill>
                <a:blip r:embed="rId2"/>
                <a:stretch>
                  <a:fillRect l="-796" r="-849" b="-1530"/>
                </a:stretch>
              </a:blipFill>
            </p:spPr>
            <p:txBody>
              <a:bodyPr/>
              <a:lstStyle/>
              <a:p>
                <a:r>
                  <a:rPr lang="zh-CN" altLang="en-US">
                    <a:noFill/>
                  </a:rPr>
                  <a:t> </a:t>
                </a:r>
              </a:p>
            </p:txBody>
          </p:sp>
        </mc:Fallback>
      </mc:AlternateContent>
      <p:pic>
        <p:nvPicPr>
          <p:cNvPr id="3" name="24解析.eps" descr="id:2147489445;FounderCES"/>
          <p:cNvPicPr/>
          <p:nvPr/>
        </p:nvPicPr>
        <p:blipFill>
          <a:blip r:embed="rId3"/>
          <a:stretch>
            <a:fillRect/>
          </a:stretch>
        </p:blipFill>
        <p:spPr>
          <a:xfrm>
            <a:off x="478583" y="1552337"/>
            <a:ext cx="792088" cy="282256"/>
          </a:xfrm>
          <a:prstGeom prst="rect">
            <a:avLst/>
          </a:prstGeom>
        </p:spPr>
      </p:pic>
    </p:spTree>
    <p:extLst>
      <p:ext uri="{BB962C8B-B14F-4D97-AF65-F5344CB8AC3E}">
        <p14:creationId xmlns:p14="http://schemas.microsoft.com/office/powerpoint/2010/main" val="152955974"/>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577</TotalTime>
  <Words>679</Words>
  <Application>Microsoft Office PowerPoint</Application>
  <PresentationFormat>自定义</PresentationFormat>
  <Paragraphs>61</Paragraphs>
  <Slides>13</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13</vt:i4>
      </vt:variant>
    </vt:vector>
  </HeadingPairs>
  <TitlesOfParts>
    <vt:vector size="23" baseType="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573</cp:revision>
  <dcterms:created xsi:type="dcterms:W3CDTF">2020-11-06T05:24:00Z</dcterms:created>
  <dcterms:modified xsi:type="dcterms:W3CDTF">2025-11-02T01:59:22Z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